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2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8" r:id="rId11"/>
    <p:sldId id="269" r:id="rId12"/>
    <p:sldId id="270" r:id="rId13"/>
    <p:sldId id="271" r:id="rId14"/>
    <p:sldId id="265" r:id="rId15"/>
    <p:sldId id="267" r:id="rId16"/>
  </p:sldIdLst>
  <p:sldSz cx="9144000" cy="5143500" type="screen16x9"/>
  <p:notesSz cx="5143500" cy="9144000"/>
  <p:embeddedFontLst>
    <p:embeddedFont>
      <p:font typeface="Manrope" panose="020B0604020202020204" charset="0"/>
      <p:regular r:id="rId18"/>
    </p:embeddedFont>
    <p:embeddedFont>
      <p:font typeface="Unbounded Bold" panose="020B0604020202020204" charset="0"/>
      <p:regular r:id="rId19"/>
    </p:embeddedFont>
    <p:embeddedFont>
      <p:font typeface="Open Sans" panose="020B0604020202020204" charset="0"/>
      <p:regular r:id="rId20"/>
    </p:embeddedFont>
    <p:embeddedFont>
      <p:font typeface="Alexandria Medium" panose="020B0604020202020204" charset="-7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6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97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786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518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599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012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375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1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28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1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1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66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70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87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17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5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69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rgbClr val="E6F7FF"/>
          </a:solidFill>
          <a:ln/>
        </p:spPr>
      </p:sp>
      <p:sp>
        <p:nvSpPr>
          <p:cNvPr id="4" name="Text 1"/>
          <p:cNvSpPr/>
          <p:nvPr/>
        </p:nvSpPr>
        <p:spPr>
          <a:xfrm>
            <a:off x="4637094" y="1946346"/>
            <a:ext cx="410289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¡</a:t>
            </a:r>
            <a:r>
              <a:rPr lang="en-US" sz="2750" b="1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La Paz esté con Uds!</a:t>
            </a:r>
            <a:endParaRPr lang="en-US" sz="2750" b="1" dirty="0"/>
          </a:p>
        </p:txBody>
      </p:sp>
      <p:sp>
        <p:nvSpPr>
          <p:cNvPr id="5" name="Text 2"/>
          <p:cNvSpPr/>
          <p:nvPr/>
        </p:nvSpPr>
        <p:spPr>
          <a:xfrm>
            <a:off x="3925119" y="2592958"/>
            <a:ext cx="4722763" cy="613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33000"/>
              </a:lnSpc>
              <a:spcAft>
                <a:spcPts val="1250"/>
              </a:spcAft>
            </a:pPr>
            <a:r>
              <a:rPr lang="en-US" sz="1400" b="1" dirty="0" smtClean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II </a:t>
            </a:r>
            <a:r>
              <a:rPr lang="en-US" sz="1400" b="1" dirty="0" err="1" smtClean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Encuentro</a:t>
            </a:r>
            <a:r>
              <a:rPr lang="en-US" sz="1400" b="1" dirty="0" smtClean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b="1" dirty="0" err="1" smtClean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Internacional</a:t>
            </a:r>
            <a:r>
              <a:rPr lang="en-US" sz="1400" b="1" dirty="0" smtClean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400" b="1" dirty="0" err="1" smtClean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Laicos</a:t>
            </a:r>
            <a:r>
              <a:rPr lang="en-US" sz="1400" b="1" dirty="0" smtClean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del Amor </a:t>
            </a:r>
            <a:r>
              <a:rPr lang="en-US" sz="1400" b="1" dirty="0" err="1" smtClean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Misericordioso</a:t>
            </a:r>
            <a:endParaRPr lang="en-US" sz="1400" b="1" dirty="0" smtClean="0"/>
          </a:p>
          <a:p>
            <a:pPr marL="0" indent="0" algn="l">
              <a:lnSpc>
                <a:spcPct val="133000"/>
              </a:lnSpc>
              <a:spcAft>
                <a:spcPts val="1250"/>
              </a:spcAft>
              <a:buNone/>
            </a:pPr>
            <a:endParaRPr lang="en-US" sz="1100" i="1" dirty="0">
              <a:solidFill>
                <a:srgbClr val="5B6E8C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indent="0" algn="r">
              <a:lnSpc>
                <a:spcPct val="133000"/>
              </a:lnSpc>
              <a:spcAft>
                <a:spcPts val="1250"/>
              </a:spcAft>
              <a:buNone/>
            </a:pPr>
            <a:r>
              <a:rPr lang="en-US" sz="1100" i="1" dirty="0" smtClean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Andrea </a:t>
            </a:r>
            <a:r>
              <a:rPr lang="en-US" sz="1100" i="1" dirty="0" err="1" smtClean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Idalsoaga</a:t>
            </a:r>
            <a:endParaRPr lang="en-US" sz="11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49" y="993232"/>
            <a:ext cx="2694666" cy="34689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912" y="354955"/>
            <a:ext cx="7642101" cy="692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Seis</a:t>
            </a:r>
            <a:r>
              <a:rPr kumimoji="0" lang="en-US" sz="2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kumimoji="0" lang="en-US" sz="21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Vías para Construir la Paz</a:t>
            </a:r>
            <a:endParaRPr kumimoji="0" lang="en-US" sz="2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2" y="1220167"/>
            <a:ext cx="804863" cy="8048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0912" y="2133154"/>
            <a:ext cx="1829395" cy="3460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1. Desarmar las palabras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0912" y="2531046"/>
            <a:ext cx="1829395" cy="4732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La paz comienza por el modo en que miramos, escuchamos y hablamos de los demás.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431" y="1220167"/>
            <a:ext cx="804937" cy="8049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688431" y="2133228"/>
            <a:ext cx="1387822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2. Justicia y paz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88431" y="2358107"/>
            <a:ext cx="1829470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«La paz y la justicia se besan.» No nos cansemos de buscar la justicia.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025" y="1220167"/>
            <a:ext cx="804863" cy="8048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626025" y="2133154"/>
            <a:ext cx="1829395" cy="3460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3. Mirada de las víctimas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6"/>
          <p:cNvSpPr/>
          <p:nvPr/>
        </p:nvSpPr>
        <p:spPr>
          <a:xfrm>
            <a:off x="4626025" y="2531046"/>
            <a:ext cx="1829395" cy="4732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«Tocar la carne» de quienes sufren: mirar los rostros, escuchar las historias.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3544" y="1220167"/>
            <a:ext cx="804937" cy="80493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563544" y="2133228"/>
            <a:ext cx="1434331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4. Sano realismo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8"/>
          <p:cNvSpPr/>
          <p:nvPr/>
        </p:nvSpPr>
        <p:spPr>
          <a:xfrm>
            <a:off x="6563544" y="2358107"/>
            <a:ext cx="1829470" cy="4732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Evitar el idealismo y el cinismo. El realismo auténtico no renuncia a cambiar el mundo.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912" y="3177332"/>
            <a:ext cx="804863" cy="80486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50912" y="4090318"/>
            <a:ext cx="1812057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5. Relanzar el diálogo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750912" y="4315197"/>
            <a:ext cx="1829395" cy="4732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El diálogo es la alternativa al conflicto. Construye lazos de fraternidad.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8431" y="3177332"/>
            <a:ext cx="804937" cy="804937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2688431" y="4090392"/>
            <a:ext cx="1439838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6. Orar y esperar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2688431" y="4315271"/>
            <a:ext cx="1829470" cy="4732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La paz proviene de Dios. Es un don de Jesús: «¡La paz esté con ustedes!»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04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80182" y="331663"/>
            <a:ext cx="3323109" cy="325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Rompiendo Mitos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82" y="857622"/>
            <a:ext cx="3464793" cy="346479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182" y="1248048"/>
            <a:ext cx="3074367" cy="30743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03638" y="2329830"/>
            <a:ext cx="3126507" cy="162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Lo que el enemigo nos hace creer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2"/>
          <p:cNvSpPr/>
          <p:nvPr/>
        </p:nvSpPr>
        <p:spPr>
          <a:xfrm>
            <a:off x="4703638" y="2568922"/>
            <a:ext cx="3464793" cy="288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El tentador nos convence de que no merecemos amor tan grande. Pero el Buen Dios nos ama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con y por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 nuestras debilidades.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3"/>
          <p:cNvSpPr/>
          <p:nvPr/>
        </p:nvSpPr>
        <p:spPr>
          <a:xfrm>
            <a:off x="4833192" y="3363435"/>
            <a:ext cx="3205683" cy="288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Cada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 persona dispone de un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ámbito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propio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donde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elegir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 entre la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lógica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 de la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fuerza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 o la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lógica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 de la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paz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4"/>
          <p:cNvSpPr/>
          <p:nvPr/>
        </p:nvSpPr>
        <p:spPr>
          <a:xfrm>
            <a:off x="4703638" y="4157948"/>
            <a:ext cx="3205758" cy="6506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La gracia no elimina el conflicto con un gesto mágico, sino que genera resistencia activa al mal.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89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855393" y="368722"/>
            <a:ext cx="4862215" cy="7614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Visión de Futuro: La Civilización del Amor</a:t>
            </a:r>
            <a:endParaRPr kumimoji="0" lang="en-US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3855393" y="1287140"/>
            <a:ext cx="4862215" cy="543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Como Laicos del Amor Misericordioso, nuestro testimonio es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profético y profundamente necesario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 en estos tiempos. Dios nos llama a irradiar la paz de nuestros corazones con actos concretos, alegría y entrega permanente.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3855393" y="2009329"/>
            <a:ext cx="2365697" cy="40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4224263" y="2550765"/>
            <a:ext cx="1627882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Mismo Bautismo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3855393" y="2803922"/>
            <a:ext cx="2365697" cy="543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Unidos en una misma fe y un mismo Carisma dado por Jesús a Madre Esperanza.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5"/>
          <p:cNvSpPr/>
          <p:nvPr/>
        </p:nvSpPr>
        <p:spPr>
          <a:xfrm>
            <a:off x="6351910" y="2009329"/>
            <a:ext cx="2365697" cy="40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∞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/>
          <p:cNvSpPr/>
          <p:nvPr/>
        </p:nvSpPr>
        <p:spPr>
          <a:xfrm>
            <a:off x="6773317" y="2550765"/>
            <a:ext cx="15228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Amor Infinito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351910" y="2803922"/>
            <a:ext cx="2365697" cy="362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El Padre nos ama con infinita ternura, sin excepción ni condición.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103614" y="3617714"/>
            <a:ext cx="2365697" cy="40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6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525021" y="4159151"/>
            <a:ext cx="15228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Vías de Paz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103614" y="4412307"/>
            <a:ext cx="2365697" cy="362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Herramientas concretas del Santo Padre para construir la Civilización del Amor.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55" y="749424"/>
            <a:ext cx="3331518" cy="41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11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63823"/>
            <a:ext cx="741045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Testigos Proféticos en el Mundo de Hoy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1700510"/>
            <a:ext cx="2517874" cy="1784970"/>
          </a:xfrm>
          <a:prstGeom prst="roundRect">
            <a:avLst>
              <a:gd name="adj" fmla="val 11913"/>
            </a:avLst>
          </a:prstGeom>
          <a:solidFill>
            <a:srgbClr val="E6F7FF"/>
          </a:solidFill>
          <a:ln w="4763">
            <a:solidFill>
              <a:srgbClr val="B3D5E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42640" y="1847031"/>
            <a:ext cx="2224832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Soledad e Individualismo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42640" y="2431703"/>
            <a:ext cx="2224832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La soledad, el individualismo y el hedonismo han afectado severamente las relaciones humanas.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3155752" y="1700510"/>
            <a:ext cx="2517949" cy="1784970"/>
          </a:xfrm>
          <a:prstGeom prst="roundRect">
            <a:avLst>
              <a:gd name="adj" fmla="val 11913"/>
            </a:avLst>
          </a:prstGeom>
          <a:solidFill>
            <a:srgbClr val="E6F7FF"/>
          </a:solidFill>
          <a:ln w="4763">
            <a:solidFill>
              <a:srgbClr val="B3D5E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302273" y="1847031"/>
            <a:ext cx="2224906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Más conectados, más solos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3302273" y="2431703"/>
            <a:ext cx="222490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Estamos más conectados, pero más solos que nunca.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496119" y="4226049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Dios nos llama a irradiar la paz de nuestros corazones con actos concretos, con alegría, con una sonrisa, con entrega permanente.</a:t>
            </a:r>
            <a:endParaRPr lang="en-US" sz="16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917" y="1647379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rgbClr val="E6F7FF"/>
          </a:solidFill>
          <a:ln/>
        </p:spPr>
      </p:sp>
      <p:sp>
        <p:nvSpPr>
          <p:cNvPr id="4" name="Text 1"/>
          <p:cNvSpPr/>
          <p:nvPr/>
        </p:nvSpPr>
        <p:spPr>
          <a:xfrm>
            <a:off x="3925119" y="1024756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Todo por Amor</a:t>
            </a:r>
            <a:endParaRPr lang="en-US" sz="2750" dirty="0"/>
          </a:p>
        </p:txBody>
      </p:sp>
      <p:sp>
        <p:nvSpPr>
          <p:cNvPr id="5" name="Text 2"/>
          <p:cNvSpPr/>
          <p:nvPr/>
        </p:nvSpPr>
        <p:spPr>
          <a:xfrm>
            <a:off x="3925119" y="1680344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Que nuestra vida — ligada a nuestro grupo local, nacional, internacional y a ambas congregaciones — sea un permanente: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3925119" y="2346573"/>
            <a:ext cx="4722763" cy="17720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550" i="1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Todo por Amor</a:t>
            </a:r>
            <a:endParaRPr lang="en-US" sz="555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95" y="1368982"/>
            <a:ext cx="2140190" cy="31262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530" y="2209421"/>
            <a:ext cx="3423684" cy="28658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rgbClr val="E6F7FF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610" y="377205"/>
            <a:ext cx="3291706" cy="438901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80640" y="564952"/>
            <a:ext cx="5200204" cy="429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La Paz de Cristo Resucitado</a:t>
            </a:r>
            <a:endParaRPr lang="en-US" sz="2700" dirty="0"/>
          </a:p>
        </p:txBody>
      </p:sp>
      <p:sp>
        <p:nvSpPr>
          <p:cNvPr id="5" name="Shape 2"/>
          <p:cNvSpPr/>
          <p:nvPr/>
        </p:nvSpPr>
        <p:spPr>
          <a:xfrm>
            <a:off x="480640" y="1193602"/>
            <a:ext cx="4753719" cy="1039639"/>
          </a:xfrm>
          <a:prstGeom prst="roundRect">
            <a:avLst>
              <a:gd name="adj" fmla="val 8795"/>
            </a:avLst>
          </a:prstGeom>
          <a:solidFill>
            <a:srgbClr val="FFFFFF"/>
          </a:solidFill>
          <a:ln w="19050">
            <a:solidFill>
              <a:srgbClr val="B3D5E4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90" y="1193602"/>
            <a:ext cx="76200" cy="103963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4134" y="1349946"/>
            <a:ext cx="2667223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"La paz esté con  </a:t>
            </a:r>
            <a:r>
              <a:rPr lang="en-US" sz="1350" dirty="0" err="1" smtClean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Uds</a:t>
            </a:r>
            <a:r>
              <a:rPr lang="en-US" sz="1350" dirty="0" smtClean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."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694134" y="1644253"/>
            <a:ext cx="4383881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Jesús se presenta ante sus discípulos después de la Resurrección con este saludo que resuena hasta hoy.</a:t>
            </a:r>
            <a:endParaRPr lang="en-US" sz="1050" dirty="0"/>
          </a:p>
        </p:txBody>
      </p:sp>
      <p:sp>
        <p:nvSpPr>
          <p:cNvPr id="9" name="Shape 5"/>
          <p:cNvSpPr/>
          <p:nvPr/>
        </p:nvSpPr>
        <p:spPr>
          <a:xfrm>
            <a:off x="480640" y="2366218"/>
            <a:ext cx="4753719" cy="1039639"/>
          </a:xfrm>
          <a:prstGeom prst="roundRect">
            <a:avLst>
              <a:gd name="adj" fmla="val 8795"/>
            </a:avLst>
          </a:prstGeom>
          <a:solidFill>
            <a:srgbClr val="FFFFFF"/>
          </a:solidFill>
          <a:ln w="19050">
            <a:solidFill>
              <a:srgbClr val="B3D5E4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90" y="2366218"/>
            <a:ext cx="76200" cy="103963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94134" y="2522562"/>
            <a:ext cx="2388766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Don del Espíritu Santo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694134" y="2816870"/>
            <a:ext cx="4383881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Esa paz nos la regala hoy a través del Espíritu Santo, para convertir nuestro corazón en uno confiado en su santa Voluntad.</a:t>
            </a:r>
            <a:endParaRPr lang="en-US" sz="1050" dirty="0"/>
          </a:p>
        </p:txBody>
      </p:sp>
      <p:sp>
        <p:nvSpPr>
          <p:cNvPr id="13" name="Shape 8"/>
          <p:cNvSpPr/>
          <p:nvPr/>
        </p:nvSpPr>
        <p:spPr>
          <a:xfrm>
            <a:off x="480640" y="3538835"/>
            <a:ext cx="4753719" cy="1039639"/>
          </a:xfrm>
          <a:prstGeom prst="roundRect">
            <a:avLst>
              <a:gd name="adj" fmla="val 8795"/>
            </a:avLst>
          </a:prstGeom>
          <a:solidFill>
            <a:srgbClr val="FFFFFF"/>
          </a:solidFill>
          <a:ln w="19050">
            <a:solidFill>
              <a:srgbClr val="B3D5E4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90" y="3538835"/>
            <a:ext cx="76200" cy="1039639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94134" y="3695179"/>
            <a:ext cx="2455366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Contemplación y Amor</a:t>
            </a:r>
            <a:endParaRPr lang="en-US" sz="1350" dirty="0"/>
          </a:p>
        </p:txBody>
      </p:sp>
      <p:sp>
        <p:nvSpPr>
          <p:cNvPr id="16" name="Text 10"/>
          <p:cNvSpPr/>
          <p:nvPr/>
        </p:nvSpPr>
        <p:spPr>
          <a:xfrm>
            <a:off x="694134" y="3989487"/>
            <a:ext cx="4383881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 descubre en el infinito Amor del Padre y en la contemplación de la pasión, muerte y resurrección de Jesús.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474988" y="1673349"/>
            <a:ext cx="516917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El Amor de Dios en la Cruz</a:t>
            </a:r>
            <a:endParaRPr lang="en-US" sz="2750" b="1" dirty="0"/>
          </a:p>
        </p:txBody>
      </p:sp>
      <p:sp>
        <p:nvSpPr>
          <p:cNvPr id="4" name="Text 1"/>
          <p:cNvSpPr/>
          <p:nvPr/>
        </p:nvSpPr>
        <p:spPr>
          <a:xfrm>
            <a:off x="3474988" y="2258095"/>
            <a:ext cx="563478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Todo un Dios se abaja hasta una muerte en Cruz para darnos la Vida en plenitud.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3687589" y="2644378"/>
            <a:ext cx="542218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Basta una mirada al Crucifijo para comprender cómo es el Amor de Dios.</a:t>
            </a:r>
            <a:endParaRPr lang="en-US" sz="1100" dirty="0"/>
          </a:p>
        </p:txBody>
      </p:sp>
      <p:sp>
        <p:nvSpPr>
          <p:cNvPr id="6" name="Shape 3"/>
          <p:cNvSpPr/>
          <p:nvPr/>
        </p:nvSpPr>
        <p:spPr>
          <a:xfrm>
            <a:off x="3474988" y="2644378"/>
            <a:ext cx="19050" cy="226814"/>
          </a:xfrm>
          <a:prstGeom prst="rect">
            <a:avLst/>
          </a:prstGeom>
          <a:solidFill>
            <a:srgbClr val="AAE4FE"/>
          </a:solidFill>
          <a:ln/>
        </p:spPr>
      </p:sp>
      <p:sp>
        <p:nvSpPr>
          <p:cNvPr id="7" name="Text 4"/>
          <p:cNvSpPr/>
          <p:nvPr/>
        </p:nvSpPr>
        <p:spPr>
          <a:xfrm>
            <a:off x="3474988" y="3030662"/>
            <a:ext cx="517758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En su amor descubrimos la paz que siente un niño al fundirse en los brazos de su Padre.</a:t>
            </a:r>
            <a:endParaRPr lang="en-US" sz="1100" dirty="0"/>
          </a:p>
        </p:txBody>
      </p:sp>
      <p:pic>
        <p:nvPicPr>
          <p:cNvPr id="1028" name="Picture 4" descr="Esclavas del Amor Misericordioso - Wikipedia, la enciclopedia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9" y="1200586"/>
            <a:ext cx="2638924" cy="39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560" y="2515940"/>
            <a:ext cx="3238500" cy="257175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496119" y="1296888"/>
            <a:ext cx="442354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Dejarse Amar por Dios</a:t>
            </a:r>
            <a:endParaRPr lang="en-US" sz="2750" b="1" dirty="0"/>
          </a:p>
        </p:txBody>
      </p:sp>
      <p:sp>
        <p:nvSpPr>
          <p:cNvPr id="3" name="Shape 1"/>
          <p:cNvSpPr/>
          <p:nvPr/>
        </p:nvSpPr>
        <p:spPr>
          <a:xfrm>
            <a:off x="394022" y="1952476"/>
            <a:ext cx="4107135" cy="1894136"/>
          </a:xfrm>
          <a:prstGeom prst="roundRect">
            <a:avLst>
              <a:gd name="adj" fmla="val 17963"/>
            </a:avLst>
          </a:prstGeom>
          <a:solidFill>
            <a:srgbClr val="AAE4FE"/>
          </a:solidFill>
          <a:ln/>
        </p:spPr>
      </p:sp>
      <p:sp>
        <p:nvSpPr>
          <p:cNvPr id="4" name="Text 2"/>
          <p:cNvSpPr/>
          <p:nvPr/>
        </p:nvSpPr>
        <p:spPr>
          <a:xfrm>
            <a:off x="535781" y="2094235"/>
            <a:ext cx="333203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Un engaño que debemos vencer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535781" y="2457450"/>
            <a:ext cx="3823618" cy="12616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Nuestras heridas y pecado nos hacen sentir que no merecemos amor tan grande — </a:t>
            </a:r>
            <a:r>
              <a:rPr lang="en-US" sz="110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esto es un engaño</a:t>
            </a:r>
            <a:r>
              <a:rPr lang="en-US" sz="11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El Padre nos ofrece su mirada de </a:t>
            </a:r>
            <a:r>
              <a:rPr lang="en-US" sz="110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compasión y ternura</a:t>
            </a:r>
            <a:r>
              <a:rPr lang="en-US" sz="11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lavando nuestros pecados y regenerándonos a la vida de la gracia.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4912907" y="1614499"/>
            <a:ext cx="3690342" cy="8079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1000"/>
              </a:spcAft>
              <a:buNone/>
            </a:pPr>
            <a:r>
              <a:rPr lang="en-US" sz="1100" i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"El hombre más perverso, el más abandonado y miserable es amado por Dios con infinita ternura."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— Madre Esperanza (Diario, El Pan 18, 19)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4749701" y="2111946"/>
            <a:ext cx="19050" cy="807988"/>
          </a:xfrm>
          <a:prstGeom prst="rect">
            <a:avLst/>
          </a:prstGeom>
          <a:solidFill>
            <a:srgbClr val="AAE4FE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rgbClr val="E6F7FF"/>
          </a:solidFill>
          <a:ln/>
        </p:spPr>
      </p:sp>
      <p:sp>
        <p:nvSpPr>
          <p:cNvPr id="4" name="Text 1"/>
          <p:cNvSpPr/>
          <p:nvPr/>
        </p:nvSpPr>
        <p:spPr>
          <a:xfrm>
            <a:off x="3925119" y="560859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Los Sacramentos del Amor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4071640" y="180595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071640" y="2112466"/>
            <a:ext cx="1997422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4983694" y="1512912"/>
            <a:ext cx="2290539" cy="1728267"/>
          </a:xfrm>
          <a:prstGeom prst="roundRect">
            <a:avLst>
              <a:gd name="adj" fmla="val 12304"/>
            </a:avLst>
          </a:prstGeom>
          <a:solidFill>
            <a:srgbClr val="E6F7FF"/>
          </a:solidFill>
          <a:ln w="4763">
            <a:solidFill>
              <a:srgbClr val="B3D5E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004769" y="1805955"/>
            <a:ext cx="3496592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Reconciliación y Eucaristía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5407979" y="2135164"/>
            <a:ext cx="199749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La Reconciliación y la Eucaristía</a:t>
            </a:r>
            <a:r>
              <a:rPr lang="en-US" sz="11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son caminos ciertos para sumergirse en este amor.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925119" y="3529459"/>
            <a:ext cx="4722763" cy="1053182"/>
          </a:xfrm>
          <a:prstGeom prst="roundRect">
            <a:avLst>
              <a:gd name="adj" fmla="val 20191"/>
            </a:avLst>
          </a:prstGeom>
          <a:solidFill>
            <a:srgbClr val="E6F7FF"/>
          </a:solidFill>
          <a:ln w="4763">
            <a:solidFill>
              <a:srgbClr val="B3D5E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071640" y="3675980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Vivir el Encuentro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4071640" y="3982492"/>
            <a:ext cx="442972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Aprovechemos los espacios de este encuentro para vivir estos sacramentos plenamente.</a:t>
            </a:r>
            <a:endParaRPr lang="en-US" sz="11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97" y="505793"/>
            <a:ext cx="2619375" cy="17430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05" y="2286520"/>
            <a:ext cx="2583558" cy="30003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53566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Nuestra Misión como Laicos del Amor Misericordioso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254597"/>
            <a:ext cx="245730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Dar a Conocer el Amor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2561109"/>
            <a:ext cx="444445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Dar a conocer este Amor que tanta falta hace al mundo.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4660553" y="2254597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Imagen de Dios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4660553" y="2561109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Hemos sido creados </a:t>
            </a:r>
            <a:r>
              <a:rPr lang="en-US" sz="11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capaces de amar, donándonos, buscando el bien de los otros</a:t>
            </a: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100" dirty="0"/>
          </a:p>
        </p:txBody>
      </p:sp>
      <p:sp>
        <p:nvSpPr>
          <p:cNvPr id="10" name="Text 5"/>
          <p:cNvSpPr/>
          <p:nvPr/>
        </p:nvSpPr>
        <p:spPr>
          <a:xfrm>
            <a:off x="496119" y="3829794"/>
            <a:ext cx="236093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Camino a la Santidad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496119" y="4136306"/>
            <a:ext cx="398725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Según nuestro estado de vida, ayudarnos mutuamente a alcanzar la santidad mostrando la Misericordia del Padre.</a:t>
            </a:r>
            <a:endParaRPr lang="en-US" sz="1100" dirty="0"/>
          </a:p>
        </p:txBody>
      </p:sp>
      <p:sp>
        <p:nvSpPr>
          <p:cNvPr id="13" name="Text 7"/>
          <p:cNvSpPr/>
          <p:nvPr/>
        </p:nvSpPr>
        <p:spPr>
          <a:xfrm>
            <a:off x="4660553" y="3829794"/>
            <a:ext cx="259474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Sinfonía de Misericordia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4660553" y="4136306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Unidos podemos </a:t>
            </a:r>
            <a:r>
              <a:rPr lang="en-US" sz="1100" i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"componer una gran sinfonía de Misericordia"</a:t>
            </a: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1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497" y="954434"/>
            <a:ext cx="2085530" cy="10427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68548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endParaRPr lang="en-US" sz="1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154832"/>
            <a:ext cx="8151763" cy="8422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2245147"/>
            <a:ext cx="728751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La Convivencia como Escuela de Amor</a:t>
            </a:r>
            <a:endParaRPr lang="en-US" sz="2750" dirty="0"/>
          </a:p>
        </p:txBody>
      </p:sp>
      <p:sp>
        <p:nvSpPr>
          <p:cNvPr id="5" name="Text 2"/>
          <p:cNvSpPr/>
          <p:nvPr/>
        </p:nvSpPr>
        <p:spPr>
          <a:xfrm>
            <a:off x="496119" y="2900735"/>
            <a:ext cx="8151763" cy="839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3000"/>
              </a:lnSpc>
              <a:spcAft>
                <a:spcPts val="1250"/>
              </a:spcAft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La convivencia implica roces y dificultades — necesarios para el crecimiento personal y comunitario.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Como Familia del Amor Misericordioso debemos afrontarlos con </a:t>
            </a:r>
            <a:r>
              <a:rPr lang="en-US" sz="11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escucha atenta, diálogo profundo y disposición a ceder por un bien mayor</a:t>
            </a: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100" dirty="0"/>
          </a:p>
        </p:txBody>
      </p:sp>
      <p:sp>
        <p:nvSpPr>
          <p:cNvPr id="6" name="Shape 3"/>
          <p:cNvSpPr/>
          <p:nvPr/>
        </p:nvSpPr>
        <p:spPr>
          <a:xfrm>
            <a:off x="496119" y="3900115"/>
            <a:ext cx="8151763" cy="602382"/>
          </a:xfrm>
          <a:prstGeom prst="roundRect">
            <a:avLst>
              <a:gd name="adj" fmla="val 35302"/>
            </a:avLst>
          </a:prstGeom>
          <a:solidFill>
            <a:srgbClr val="B6D6FC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4119935"/>
            <a:ext cx="177180" cy="14175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6816" y="4077295"/>
            <a:ext cx="800650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Aprendamos de Dios: un permanente diálogo de Amor entre el Padre, el Hijo y el Espíritu Santo.</a:t>
            </a:r>
            <a:endParaRPr lang="en-US" sz="11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580" y="102022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rgbClr val="E6F7FF"/>
          </a:solidFill>
          <a:ln/>
        </p:spPr>
      </p:sp>
      <p:sp>
        <p:nvSpPr>
          <p:cNvPr id="4" name="Text 1"/>
          <p:cNvSpPr/>
          <p:nvPr/>
        </p:nvSpPr>
        <p:spPr>
          <a:xfrm>
            <a:off x="3925119" y="507504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El Llamado de S.S. León XIV</a:t>
            </a:r>
            <a:endParaRPr lang="en-US" sz="2750" dirty="0"/>
          </a:p>
        </p:txBody>
      </p:sp>
      <p:sp>
        <p:nvSpPr>
          <p:cNvPr id="5" name="Shape 2"/>
          <p:cNvSpPr/>
          <p:nvPr/>
        </p:nvSpPr>
        <p:spPr>
          <a:xfrm>
            <a:off x="3925119" y="1606079"/>
            <a:ext cx="318939" cy="318939"/>
          </a:xfrm>
          <a:prstGeom prst="roundRect">
            <a:avLst>
              <a:gd name="adj" fmla="val 66675"/>
            </a:avLst>
          </a:prstGeom>
          <a:solidFill>
            <a:srgbClr val="E6F7FF"/>
          </a:solidFill>
          <a:ln w="4763">
            <a:solidFill>
              <a:srgbClr val="B3D5E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385816" y="1654746"/>
            <a:ext cx="181205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Vivir y Testimoniar la Paz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385816" y="2182713"/>
            <a:ext cx="1812057" cy="13608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Desde el inicio de su pontificado nos invita a </a:t>
            </a:r>
            <a:r>
              <a:rPr lang="en-US" sz="11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vivir y testimoniar la Paz</a:t>
            </a: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que nace del encuentro personal con Cristo resucitado.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6375053" y="1606079"/>
            <a:ext cx="318939" cy="318939"/>
          </a:xfrm>
          <a:prstGeom prst="roundRect">
            <a:avLst>
              <a:gd name="adj" fmla="val 66675"/>
            </a:avLst>
          </a:prstGeom>
          <a:solidFill>
            <a:srgbClr val="E6F7FF"/>
          </a:solidFill>
          <a:ln w="4763">
            <a:solidFill>
              <a:srgbClr val="B3D5E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835750" y="1654746"/>
            <a:ext cx="1812131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Relaciones Humanas Sanas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835750" y="2182713"/>
            <a:ext cx="1812131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 vive en la cotidianidad con escucha atenta, diálogo sincero y respetuoso.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925119" y="3827115"/>
            <a:ext cx="318939" cy="318939"/>
          </a:xfrm>
          <a:prstGeom prst="roundRect">
            <a:avLst>
              <a:gd name="adj" fmla="val 66675"/>
            </a:avLst>
          </a:prstGeom>
          <a:solidFill>
            <a:srgbClr val="E6F7FF"/>
          </a:solidFill>
          <a:ln w="4763">
            <a:solidFill>
              <a:srgbClr val="B3D5E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385816" y="3875782"/>
            <a:ext cx="358013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Germen de la Civilización del Amor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4385816" y="4182294"/>
            <a:ext cx="426206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Estas relaciones son semilla de una nueva civilización fundada en el Amor.</a:t>
            </a:r>
            <a:endParaRPr lang="en-US" sz="11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6" y="816679"/>
            <a:ext cx="2803255" cy="38949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58316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Evidencia: La Encíclica </a:t>
            </a:r>
            <a:r>
              <a:rPr kumimoji="0" lang="en-US" sz="2750" b="1" i="1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Magnifica Humanitas</a:t>
            </a:r>
            <a:endParaRPr kumimoji="0" lang="en-US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49701" y="1698650"/>
            <a:ext cx="3902943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León XIV nos da herramientas concretas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4749701" y="2283321"/>
            <a:ext cx="390294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En su Encíclica, el Santo Padre nos invita a custodiar la dignidad de hijos e hijas de Dios y a construir la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Civilización del Amor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 desde nuestro propio ámbito de acción.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749701" y="3350047"/>
            <a:ext cx="3902943" cy="1056010"/>
          </a:xfrm>
          <a:prstGeom prst="roundRect">
            <a:avLst>
              <a:gd name="adj" fmla="val 5638"/>
            </a:avLst>
          </a:prstGeom>
          <a:solidFill>
            <a:srgbClr val="B6D6FC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60" y="3569866"/>
            <a:ext cx="177180" cy="14175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10398" y="3527227"/>
            <a:ext cx="330048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«La civilización del amor no nace de un gesto único, sino de una suma de fidelidades pequeñas y tenaces.» — Nro. 212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92" y="1495645"/>
            <a:ext cx="3736392" cy="207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9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970</Words>
  <Application>Microsoft Office PowerPoint</Application>
  <PresentationFormat>Presentación en pantalla (16:9)</PresentationFormat>
  <Paragraphs>102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Manrope</vt:lpstr>
      <vt:lpstr>Unbounded Bold</vt:lpstr>
      <vt:lpstr>Open Sans</vt:lpstr>
      <vt:lpstr>Alexandria Medium</vt:lpstr>
      <vt:lpstr>Calibri</vt:lpstr>
      <vt:lpstr>Arial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Andrea Idalsoaga</dc:creator>
  <cp:lastModifiedBy>Andrea Idalsoaga</cp:lastModifiedBy>
  <cp:revision>5</cp:revision>
  <dcterms:created xsi:type="dcterms:W3CDTF">2026-05-19T19:18:03Z</dcterms:created>
  <dcterms:modified xsi:type="dcterms:W3CDTF">2026-05-27T16:47:57Z</dcterms:modified>
</cp:coreProperties>
</file>